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357" r:id="rId4"/>
    <p:sldId id="438" r:id="rId5"/>
    <p:sldId id="446" r:id="rId6"/>
    <p:sldId id="448" r:id="rId7"/>
    <p:sldId id="449" r:id="rId8"/>
    <p:sldId id="450" r:id="rId9"/>
    <p:sldId id="451" r:id="rId10"/>
    <p:sldId id="452" r:id="rId11"/>
    <p:sldId id="453" r:id="rId12"/>
    <p:sldId id="454" r:id="rId13"/>
    <p:sldId id="435" r:id="rId14"/>
    <p:sldId id="431" r:id="rId15"/>
    <p:sldId id="280" r:id="rId16"/>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5B28CB-EC37-4E9C-9ED2-55BB934C8A10}">
          <p14:sldIdLst>
            <p14:sldId id="357"/>
            <p14:sldId id="438"/>
            <p14:sldId id="446"/>
            <p14:sldId id="448"/>
            <p14:sldId id="449"/>
            <p14:sldId id="450"/>
            <p14:sldId id="451"/>
            <p14:sldId id="452"/>
            <p14:sldId id="453"/>
            <p14:sldId id="454"/>
            <p14:sldId id="435"/>
            <p14:sldId id="431"/>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dgette hernandez" initials="b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D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29" autoAdjust="0"/>
  </p:normalViewPr>
  <p:slideViewPr>
    <p:cSldViewPr snapToGrid="0" snapToObjects="1">
      <p:cViewPr varScale="1">
        <p:scale>
          <a:sx n="50" d="100"/>
          <a:sy n="50" d="100"/>
        </p:scale>
        <p:origin x="387" y="21"/>
      </p:cViewPr>
      <p:guideLst>
        <p:guide orient="horz" pos="2160"/>
        <p:guide pos="2880"/>
      </p:guideLst>
    </p:cSldViewPr>
  </p:slideViewPr>
  <p:outlineViewPr>
    <p:cViewPr>
      <p:scale>
        <a:sx n="33" d="100"/>
        <a:sy n="33" d="100"/>
      </p:scale>
      <p:origin x="0" y="-6891"/>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4" d="100"/>
          <a:sy n="94" d="100"/>
        </p:scale>
        <p:origin x="69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92F3875C-C3BD-6A4E-AECB-825C7B70A01D}" type="datetimeFigureOut">
              <a:rPr lang="en-US" smtClean="0"/>
              <a:pPr/>
              <a:t>4/11/2018</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A6DC89B8-2465-2346-955D-C04843D75985}" type="slidenum">
              <a:rPr lang="en-US" smtClean="0"/>
              <a:pPr/>
              <a:t>‹#›</a:t>
            </a:fld>
            <a:endParaRPr lang="en-US" dirty="0"/>
          </a:p>
        </p:txBody>
      </p:sp>
    </p:spTree>
    <p:extLst>
      <p:ext uri="{BB962C8B-B14F-4D97-AF65-F5344CB8AC3E}">
        <p14:creationId xmlns:p14="http://schemas.microsoft.com/office/powerpoint/2010/main" val="112812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0D22165-6775-41BD-9110-C13CFBD01754}" type="datetimeFigureOut">
              <a:rPr lang="en-US" smtClean="0"/>
              <a:pPr/>
              <a:t>4/11/2018</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BED1DA9-E940-4947-BCE1-5C54894C8AB1}" type="slidenum">
              <a:rPr lang="en-US" smtClean="0"/>
              <a:pPr/>
              <a:t>‹#›</a:t>
            </a:fld>
            <a:endParaRPr lang="en-US" dirty="0"/>
          </a:p>
        </p:txBody>
      </p:sp>
    </p:spTree>
    <p:extLst>
      <p:ext uri="{BB962C8B-B14F-4D97-AF65-F5344CB8AC3E}">
        <p14:creationId xmlns:p14="http://schemas.microsoft.com/office/powerpoint/2010/main" val="26649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1</a:t>
            </a:fld>
            <a:endParaRPr lang="en-US" dirty="0"/>
          </a:p>
        </p:txBody>
      </p:sp>
    </p:spTree>
    <p:extLst>
      <p:ext uri="{BB962C8B-B14F-4D97-AF65-F5344CB8AC3E}">
        <p14:creationId xmlns:p14="http://schemas.microsoft.com/office/powerpoint/2010/main" val="205263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t>10</a:t>
            </a:fld>
            <a:endParaRPr lang="en-US" dirty="0"/>
          </a:p>
        </p:txBody>
      </p:sp>
    </p:spTree>
    <p:extLst>
      <p:ext uri="{BB962C8B-B14F-4D97-AF65-F5344CB8AC3E}">
        <p14:creationId xmlns:p14="http://schemas.microsoft.com/office/powerpoint/2010/main" val="368464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11</a:t>
            </a:fld>
            <a:endParaRPr lang="en-US" dirty="0"/>
          </a:p>
        </p:txBody>
      </p:sp>
    </p:spTree>
    <p:extLst>
      <p:ext uri="{BB962C8B-B14F-4D97-AF65-F5344CB8AC3E}">
        <p14:creationId xmlns:p14="http://schemas.microsoft.com/office/powerpoint/2010/main" val="207556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12</a:t>
            </a:fld>
            <a:endParaRPr lang="en-US" dirty="0"/>
          </a:p>
        </p:txBody>
      </p:sp>
    </p:spTree>
    <p:extLst>
      <p:ext uri="{BB962C8B-B14F-4D97-AF65-F5344CB8AC3E}">
        <p14:creationId xmlns:p14="http://schemas.microsoft.com/office/powerpoint/2010/main" val="43388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13</a:t>
            </a:fld>
            <a:endParaRPr lang="en-US" dirty="0"/>
          </a:p>
        </p:txBody>
      </p:sp>
    </p:spTree>
    <p:extLst>
      <p:ext uri="{BB962C8B-B14F-4D97-AF65-F5344CB8AC3E}">
        <p14:creationId xmlns:p14="http://schemas.microsoft.com/office/powerpoint/2010/main" val="211364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063"/>
            <a:ext cx="5608320" cy="4930457"/>
          </a:xfrm>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t>2</a:t>
            </a:fld>
            <a:endParaRPr lang="en-US" dirty="0"/>
          </a:p>
        </p:txBody>
      </p:sp>
    </p:spTree>
    <p:extLst>
      <p:ext uri="{BB962C8B-B14F-4D97-AF65-F5344CB8AC3E}">
        <p14:creationId xmlns:p14="http://schemas.microsoft.com/office/powerpoint/2010/main" val="15217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3</a:t>
            </a:fld>
            <a:endParaRPr lang="en-US" dirty="0"/>
          </a:p>
        </p:txBody>
      </p:sp>
    </p:spTree>
    <p:extLst>
      <p:ext uri="{BB962C8B-B14F-4D97-AF65-F5344CB8AC3E}">
        <p14:creationId xmlns:p14="http://schemas.microsoft.com/office/powerpoint/2010/main" val="157056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183064"/>
            <a:ext cx="5505450" cy="4930457"/>
          </a:xfrm>
        </p:spPr>
        <p:txBody>
          <a:bodyPr/>
          <a:lstStyle/>
          <a:p>
            <a:endParaRPr lang="en-US" b="0"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4</a:t>
            </a:fld>
            <a:endParaRPr lang="en-US" dirty="0"/>
          </a:p>
        </p:txBody>
      </p:sp>
    </p:spTree>
    <p:extLst>
      <p:ext uri="{BB962C8B-B14F-4D97-AF65-F5344CB8AC3E}">
        <p14:creationId xmlns:p14="http://schemas.microsoft.com/office/powerpoint/2010/main" val="212909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183064"/>
            <a:ext cx="5505450" cy="4930457"/>
          </a:xfrm>
        </p:spPr>
        <p:txBody>
          <a:bodyPr/>
          <a:lstStyle/>
          <a:p>
            <a:endParaRPr lang="en-US" b="0" dirty="0"/>
          </a:p>
        </p:txBody>
      </p:sp>
      <p:sp>
        <p:nvSpPr>
          <p:cNvPr id="4" name="Slide Number Placeholder 3"/>
          <p:cNvSpPr>
            <a:spLocks noGrp="1"/>
          </p:cNvSpPr>
          <p:nvPr>
            <p:ph type="sldNum" sz="quarter" idx="10"/>
          </p:nvPr>
        </p:nvSpPr>
        <p:spPr/>
        <p:txBody>
          <a:bodyPr/>
          <a:lstStyle/>
          <a:p>
            <a:fld id="{1BED1DA9-E940-4947-BCE1-5C54894C8AB1}" type="slidenum">
              <a:rPr lang="en-US" smtClean="0"/>
              <a:pPr/>
              <a:t>5</a:t>
            </a:fld>
            <a:endParaRPr lang="en-US" dirty="0"/>
          </a:p>
        </p:txBody>
      </p:sp>
    </p:spTree>
    <p:extLst>
      <p:ext uri="{BB962C8B-B14F-4D97-AF65-F5344CB8AC3E}">
        <p14:creationId xmlns:p14="http://schemas.microsoft.com/office/powerpoint/2010/main" val="5401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1BED1DA9-E940-4947-BCE1-5C54894C8AB1}" type="slidenum">
              <a:rPr lang="en-US" smtClean="0"/>
              <a:t>6</a:t>
            </a:fld>
            <a:endParaRPr lang="en-US" dirty="0"/>
          </a:p>
        </p:txBody>
      </p:sp>
    </p:spTree>
    <p:extLst>
      <p:ext uri="{BB962C8B-B14F-4D97-AF65-F5344CB8AC3E}">
        <p14:creationId xmlns:p14="http://schemas.microsoft.com/office/powerpoint/2010/main" val="339299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t>7</a:t>
            </a:fld>
            <a:endParaRPr lang="en-US" dirty="0"/>
          </a:p>
        </p:txBody>
      </p:sp>
    </p:spTree>
    <p:extLst>
      <p:ext uri="{BB962C8B-B14F-4D97-AF65-F5344CB8AC3E}">
        <p14:creationId xmlns:p14="http://schemas.microsoft.com/office/powerpoint/2010/main" val="82923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t>8</a:t>
            </a:fld>
            <a:endParaRPr lang="en-US" dirty="0"/>
          </a:p>
        </p:txBody>
      </p:sp>
    </p:spTree>
    <p:extLst>
      <p:ext uri="{BB962C8B-B14F-4D97-AF65-F5344CB8AC3E}">
        <p14:creationId xmlns:p14="http://schemas.microsoft.com/office/powerpoint/2010/main" val="103019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D1DA9-E940-4947-BCE1-5C54894C8AB1}" type="slidenum">
              <a:rPr lang="en-US" smtClean="0"/>
              <a:t>9</a:t>
            </a:fld>
            <a:endParaRPr lang="en-US" dirty="0"/>
          </a:p>
        </p:txBody>
      </p:sp>
    </p:spTree>
    <p:extLst>
      <p:ext uri="{BB962C8B-B14F-4D97-AF65-F5344CB8AC3E}">
        <p14:creationId xmlns:p14="http://schemas.microsoft.com/office/powerpoint/2010/main" val="242913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9BA1BA-4E7A-43EE-AEDC-B893BAB7DB5C}"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A9761-076E-4FBC-A683-24EB0467DD4C}"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6647B-0386-4810-ACF3-4C15EF42830E}"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E4369A-C80A-42DB-8732-1EA686802DBF}"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7CEBE-5C51-498D-AC47-73EA3C2896BA}"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5C0CF-922A-4D3C-9E06-1579D1178FF3}"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39B9D6-5EF2-4E4D-86B7-E5C462CBF604}"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9ACA4-CD48-4B1F-9E8E-1B10DD27B819}" type="datetime1">
              <a:rPr lang="en-US" smtClean="0"/>
              <a:pPr/>
              <a:t>4/11/2018</a:t>
            </a:fld>
            <a:endParaRPr lang="en-US" dirty="0"/>
          </a:p>
        </p:txBody>
      </p:sp>
      <p:sp>
        <p:nvSpPr>
          <p:cNvPr id="8" name="Footer Placeholder 7"/>
          <p:cNvSpPr>
            <a:spLocks noGrp="1"/>
          </p:cNvSpPr>
          <p:nvPr>
            <p:ph type="ftr" sz="quarter" idx="11"/>
          </p:nvPr>
        </p:nvSpPr>
        <p:spPr/>
        <p:txBody>
          <a:bodyPr/>
          <a:lstStyle/>
          <a:p>
            <a:r>
              <a:rPr lang="en-US" dirty="0"/>
              <a:t>1</a:t>
            </a:r>
          </a:p>
        </p:txBody>
      </p:sp>
      <p:sp>
        <p:nvSpPr>
          <p:cNvPr id="9" name="Slide Number Placeholder 8"/>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9EB8A3-9A55-4C85-92EA-240AD2E43D4C}" type="datetime1">
              <a:rPr lang="en-US" smtClean="0"/>
              <a:pPr/>
              <a:t>4/11/2018</a:t>
            </a:fld>
            <a:endParaRPr lang="en-US" dirty="0"/>
          </a:p>
        </p:txBody>
      </p:sp>
      <p:sp>
        <p:nvSpPr>
          <p:cNvPr id="4" name="Footer Placeholder 3"/>
          <p:cNvSpPr>
            <a:spLocks noGrp="1"/>
          </p:cNvSpPr>
          <p:nvPr>
            <p:ph type="ftr" sz="quarter" idx="11"/>
          </p:nvPr>
        </p:nvSpPr>
        <p:spPr/>
        <p:txBody>
          <a:bodyPr/>
          <a:lstStyle/>
          <a:p>
            <a:r>
              <a:rPr lang="en-US" dirty="0"/>
              <a:t>1</a:t>
            </a:r>
          </a:p>
        </p:txBody>
      </p:sp>
      <p:sp>
        <p:nvSpPr>
          <p:cNvPr id="5" name="Slide Number Placeholder 4"/>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F5646-B073-4F33-B284-04138C296F74}" type="datetime1">
              <a:rPr lang="en-US" smtClean="0"/>
              <a:pPr/>
              <a:t>4/11/2018</a:t>
            </a:fld>
            <a:endParaRPr lang="en-US" dirty="0"/>
          </a:p>
        </p:txBody>
      </p:sp>
      <p:sp>
        <p:nvSpPr>
          <p:cNvPr id="3" name="Footer Placeholder 2"/>
          <p:cNvSpPr>
            <a:spLocks noGrp="1"/>
          </p:cNvSpPr>
          <p:nvPr>
            <p:ph type="ftr" sz="quarter" idx="11"/>
          </p:nvPr>
        </p:nvSpPr>
        <p:spPr/>
        <p:txBody>
          <a:bodyPr/>
          <a:lstStyle/>
          <a:p>
            <a:r>
              <a:rPr lang="en-US" dirty="0"/>
              <a:t>1</a:t>
            </a:r>
          </a:p>
        </p:txBody>
      </p:sp>
      <p:sp>
        <p:nvSpPr>
          <p:cNvPr id="4" name="Slide Number Placeholder 3"/>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F96FB-5C46-4268-B939-A20C77E6E864}"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56144-4D98-4C9B-9F00-17DA3219E5A2}"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B36EE-7970-417B-9B10-935619335BA8}"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A0524-73FF-40B6-8FFA-63F66B697A6E}"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99E17-C17D-4C97-A469-5D706ABC0679}"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40E98390-5EA4-BB42-8B58-8A657EEFDD3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E4369A-C80A-42DB-8732-1EA686802DBF}"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a:t>
            </a:r>
          </a:p>
        </p:txBody>
      </p:sp>
      <p:sp>
        <p:nvSpPr>
          <p:cNvPr id="6" name="Slide Number Placeholder 5"/>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397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7CEBE-5C51-498D-AC47-73EA3C2896BA}"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a:t>
            </a:r>
          </a:p>
        </p:txBody>
      </p:sp>
      <p:sp>
        <p:nvSpPr>
          <p:cNvPr id="6" name="Slide Number Placeholder 5"/>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73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5C0CF-922A-4D3C-9E06-1579D1178FF3}"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a:t>
            </a:r>
          </a:p>
        </p:txBody>
      </p:sp>
      <p:sp>
        <p:nvSpPr>
          <p:cNvPr id="6" name="Slide Number Placeholder 5"/>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368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39B9D6-5EF2-4E4D-86B7-E5C462CBF604}" type="datetime1">
              <a:rPr lang="en-US" smtClean="0">
                <a:solidFill>
                  <a:prstClr val="black">
                    <a:tint val="75000"/>
                  </a:prstClr>
                </a:solidFill>
              </a:rPr>
              <a:pPr/>
              <a:t>4/11/2018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a:t>
            </a:r>
          </a:p>
        </p:txBody>
      </p:sp>
      <p:sp>
        <p:nvSpPr>
          <p:cNvPr id="7" name="Slide Number Placeholder 6"/>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04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9ACA4-CD48-4B1F-9E8E-1B10DD27B819}" type="datetime1">
              <a:rPr lang="en-US" smtClean="0">
                <a:solidFill>
                  <a:prstClr val="black">
                    <a:tint val="75000"/>
                  </a:prstClr>
                </a:solidFill>
              </a:rPr>
              <a:pPr/>
              <a:t>4/11/2018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1</a:t>
            </a:r>
          </a:p>
        </p:txBody>
      </p:sp>
      <p:sp>
        <p:nvSpPr>
          <p:cNvPr id="9" name="Slide Number Placeholder 8"/>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594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9EB8A3-9A55-4C85-92EA-240AD2E43D4C}" type="datetime1">
              <a:rPr lang="en-US" smtClean="0">
                <a:solidFill>
                  <a:prstClr val="black">
                    <a:tint val="75000"/>
                  </a:prstClr>
                </a:solidFill>
              </a:rPr>
              <a:pPr/>
              <a:t>4/11/2018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1</a:t>
            </a:r>
          </a:p>
        </p:txBody>
      </p:sp>
      <p:sp>
        <p:nvSpPr>
          <p:cNvPr id="5" name="Slide Number Placeholder 4"/>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4757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F5646-B073-4F33-B284-04138C296F74}" type="datetime1">
              <a:rPr lang="en-US" smtClean="0">
                <a:solidFill>
                  <a:prstClr val="black">
                    <a:tint val="75000"/>
                  </a:prstClr>
                </a:solidFill>
              </a:rPr>
              <a:pPr/>
              <a:t>4/11/2018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1</a:t>
            </a:r>
          </a:p>
        </p:txBody>
      </p:sp>
      <p:sp>
        <p:nvSpPr>
          <p:cNvPr id="4" name="Slide Number Placeholder 3"/>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69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5437F-8174-4EFD-8280-A6D8F72E4D10}" type="datetime1">
              <a:rPr lang="en-US" smtClean="0"/>
              <a:pPr/>
              <a:t>4/11/2018</a:t>
            </a:fld>
            <a:endParaRPr lang="en-US" dirty="0"/>
          </a:p>
        </p:txBody>
      </p:sp>
      <p:sp>
        <p:nvSpPr>
          <p:cNvPr id="5" name="Footer Placeholder 4"/>
          <p:cNvSpPr>
            <a:spLocks noGrp="1"/>
          </p:cNvSpPr>
          <p:nvPr>
            <p:ph type="ftr" sz="quarter" idx="11"/>
          </p:nvPr>
        </p:nvSpPr>
        <p:spPr/>
        <p:txBody>
          <a:bodyPr/>
          <a:lstStyle/>
          <a:p>
            <a:r>
              <a:rPr lang="en-US" dirty="0"/>
              <a:t>1</a:t>
            </a:r>
          </a:p>
        </p:txBody>
      </p:sp>
      <p:sp>
        <p:nvSpPr>
          <p:cNvPr id="6" name="Slide Number Placeholder 5"/>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F96FB-5C46-4268-B939-A20C77E6E864}" type="datetime1">
              <a:rPr lang="en-US" smtClean="0">
                <a:solidFill>
                  <a:prstClr val="black">
                    <a:tint val="75000"/>
                  </a:prstClr>
                </a:solidFill>
              </a:rPr>
              <a:pPr/>
              <a:t>4/11/2018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a:t>
            </a:r>
          </a:p>
        </p:txBody>
      </p:sp>
      <p:sp>
        <p:nvSpPr>
          <p:cNvPr id="7" name="Slide Number Placeholder 6"/>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124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B36EE-7970-417B-9B10-935619335BA8}" type="datetime1">
              <a:rPr lang="en-US" smtClean="0">
                <a:solidFill>
                  <a:prstClr val="black">
                    <a:tint val="75000"/>
                  </a:prstClr>
                </a:solidFill>
              </a:rPr>
              <a:pPr/>
              <a:t>4/11/2018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a:t>
            </a:r>
          </a:p>
        </p:txBody>
      </p:sp>
      <p:sp>
        <p:nvSpPr>
          <p:cNvPr id="7" name="Slide Number Placeholder 6"/>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87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A0524-73FF-40B6-8FFA-63F66B697A6E}"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a:t>
            </a:r>
          </a:p>
        </p:txBody>
      </p:sp>
      <p:sp>
        <p:nvSpPr>
          <p:cNvPr id="6" name="Slide Number Placeholder 5"/>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473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99E17-C17D-4C97-A469-5D706ABC0679}"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a:t>
            </a:r>
          </a:p>
        </p:txBody>
      </p:sp>
      <p:sp>
        <p:nvSpPr>
          <p:cNvPr id="6" name="Slide Number Placeholder 5"/>
          <p:cNvSpPr>
            <a:spLocks noGrp="1"/>
          </p:cNvSpPr>
          <p:nvPr>
            <p:ph type="sldNum" sz="quarter" idx="12"/>
          </p:nvPr>
        </p:nvSpPr>
        <p:spPr/>
        <p:txBody>
          <a:body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162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386BF-B351-4E36-97C2-DDDC8A2D4386}"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243C0F-EAA2-4403-8370-F2138D8D0465}" type="datetime1">
              <a:rPr lang="en-US" smtClean="0"/>
              <a:pPr/>
              <a:t>4/11/2018</a:t>
            </a:fld>
            <a:endParaRPr lang="en-US" dirty="0"/>
          </a:p>
        </p:txBody>
      </p:sp>
      <p:sp>
        <p:nvSpPr>
          <p:cNvPr id="8" name="Footer Placeholder 7"/>
          <p:cNvSpPr>
            <a:spLocks noGrp="1"/>
          </p:cNvSpPr>
          <p:nvPr>
            <p:ph type="ftr" sz="quarter" idx="11"/>
          </p:nvPr>
        </p:nvSpPr>
        <p:spPr/>
        <p:txBody>
          <a:bodyPr/>
          <a:lstStyle/>
          <a:p>
            <a:r>
              <a:rPr lang="en-US" dirty="0"/>
              <a:t>1</a:t>
            </a:r>
          </a:p>
        </p:txBody>
      </p:sp>
      <p:sp>
        <p:nvSpPr>
          <p:cNvPr id="9" name="Slide Number Placeholder 8"/>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D0FFA1-8B8C-49FA-893C-BAE3C43F09B9}" type="datetime1">
              <a:rPr lang="en-US" smtClean="0"/>
              <a:pPr/>
              <a:t>4/11/2018</a:t>
            </a:fld>
            <a:endParaRPr lang="en-US" dirty="0"/>
          </a:p>
        </p:txBody>
      </p:sp>
      <p:sp>
        <p:nvSpPr>
          <p:cNvPr id="4" name="Footer Placeholder 3"/>
          <p:cNvSpPr>
            <a:spLocks noGrp="1"/>
          </p:cNvSpPr>
          <p:nvPr>
            <p:ph type="ftr" sz="quarter" idx="11"/>
          </p:nvPr>
        </p:nvSpPr>
        <p:spPr/>
        <p:txBody>
          <a:bodyPr/>
          <a:lstStyle/>
          <a:p>
            <a:r>
              <a:rPr lang="en-US" dirty="0"/>
              <a:t>1</a:t>
            </a:r>
          </a:p>
        </p:txBody>
      </p:sp>
      <p:sp>
        <p:nvSpPr>
          <p:cNvPr id="5" name="Slide Number Placeholder 4"/>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94ED5-1198-4860-AD16-95B6F310CCEB}" type="datetime1">
              <a:rPr lang="en-US" smtClean="0"/>
              <a:pPr/>
              <a:t>4/11/2018</a:t>
            </a:fld>
            <a:endParaRPr lang="en-US" dirty="0"/>
          </a:p>
        </p:txBody>
      </p:sp>
      <p:sp>
        <p:nvSpPr>
          <p:cNvPr id="3" name="Footer Placeholder 2"/>
          <p:cNvSpPr>
            <a:spLocks noGrp="1"/>
          </p:cNvSpPr>
          <p:nvPr>
            <p:ph type="ftr" sz="quarter" idx="11"/>
          </p:nvPr>
        </p:nvSpPr>
        <p:spPr/>
        <p:txBody>
          <a:bodyPr/>
          <a:lstStyle/>
          <a:p>
            <a:r>
              <a:rPr lang="en-US" dirty="0"/>
              <a:t>1</a:t>
            </a:r>
          </a:p>
        </p:txBody>
      </p:sp>
      <p:sp>
        <p:nvSpPr>
          <p:cNvPr id="4" name="Slide Number Placeholder 3"/>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0BE05-629E-4275-876C-EE6D66E92673}"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7F326-6618-4F55-9B39-9B9F39690DCD}" type="datetime1">
              <a:rPr lang="en-US" smtClean="0"/>
              <a:pPr/>
              <a:t>4/11/2018</a:t>
            </a:fld>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C658BAAA-F1CB-0C46-885C-0267CA16C5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tif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1C1D-49D1-46FA-A4D1-FDD8CE0ABCC1}" type="datetime1">
              <a:rPr lang="en-US" smtClean="0"/>
              <a:pPr/>
              <a:t>4/11/2018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8BAAA-F1CB-0C46-885C-0267CA16C5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F7FCC-1FCE-45C6-B780-0870DEAA6F37}" type="datetime1">
              <a:rPr lang="en-US" smtClean="0"/>
              <a:pPr/>
              <a:t>4/11/2018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98390-5EA4-BB42-8B58-8A657EEFDD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F7FCC-1FCE-45C6-B780-0870DEAA6F37}" type="datetime1">
              <a:rPr lang="en-US" smtClean="0">
                <a:solidFill>
                  <a:prstClr val="black">
                    <a:tint val="75000"/>
                  </a:prstClr>
                </a:solidFill>
              </a:rPr>
              <a:pPr/>
              <a:t>4/11/2018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98390-5EA4-BB42-8B58-8A657EEFDD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02696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extLst/>
          </p:nvPr>
        </p:nvSpPr>
        <p:spPr>
          <a:xfrm>
            <a:off x="564078" y="2556932"/>
            <a:ext cx="8015844" cy="2910417"/>
          </a:xfrm>
        </p:spPr>
        <p:txBody>
          <a:bodyPr>
            <a:normAutofit/>
          </a:bodyPr>
          <a:lstStyle/>
          <a:p>
            <a:r>
              <a:rPr lang="en-US" sz="3200" b="1" dirty="0">
                <a:solidFill>
                  <a:schemeClr val="tx2">
                    <a:lumMod val="60000"/>
                    <a:lumOff val="40000"/>
                  </a:schemeClr>
                </a:solidFill>
                <a:latin typeface="Helvetica"/>
                <a:cs typeface="Helvetica"/>
              </a:rPr>
              <a:t>  </a:t>
            </a:r>
            <a:br>
              <a:rPr lang="en-US" dirty="0">
                <a:latin typeface="+mj-ea"/>
                <a:cs typeface="+mj-ea"/>
              </a:rPr>
            </a:br>
            <a:r>
              <a:rPr lang="en-US" sz="3200" b="1" dirty="0">
                <a:solidFill>
                  <a:schemeClr val="tx2">
                    <a:lumMod val="60000"/>
                    <a:lumOff val="40000"/>
                  </a:schemeClr>
                </a:solidFill>
                <a:latin typeface="Helvetica"/>
                <a:cs typeface="Helvetica"/>
              </a:rPr>
              <a:t> </a:t>
            </a:r>
            <a:r>
              <a:rPr lang="en-US" sz="3200" b="1" dirty="0">
                <a:solidFill>
                  <a:srgbClr val="002060"/>
                </a:solidFill>
                <a:latin typeface="Helvetica"/>
                <a:cs typeface="Helvetica"/>
              </a:rPr>
              <a:t>Level of Care Rates Protocol </a:t>
            </a:r>
            <a:br>
              <a:rPr lang="en-US" dirty="0">
                <a:latin typeface="+mj-ea"/>
                <a:cs typeface="+mj-ea"/>
              </a:rPr>
            </a:br>
            <a:endParaRPr lang="en-US" sz="3200" b="1" dirty="0">
              <a:solidFill>
                <a:srgbClr val="E46C0A"/>
              </a:solidFill>
              <a:latin typeface="Helvetica"/>
              <a:cs typeface="Helvetica"/>
            </a:endParaRPr>
          </a:p>
        </p:txBody>
      </p:sp>
      <p:sp>
        <p:nvSpPr>
          <p:cNvPr id="3" name="Slide Number Placeholder 2"/>
          <p:cNvSpPr>
            <a:spLocks noGrp="1"/>
          </p:cNvSpPr>
          <p:nvPr>
            <p:ph type="sldNum" sz="quarter" idx="12"/>
          </p:nvPr>
        </p:nvSpPr>
        <p:spPr/>
        <p:txBody>
          <a:bodyPr/>
          <a:lstStyle/>
          <a:p>
            <a:r>
              <a:rPr lang="en-US" dirty="0"/>
              <a:t>Pp C</a:t>
            </a:r>
            <a:fld id="{C658BAAA-F1CB-0C46-885C-0267CA16C514}" type="slidenum">
              <a:rPr lang="en-US" smtClean="0"/>
              <a:pPr/>
              <a:t>1</a:t>
            </a:fld>
            <a:endParaRPr lang="en-US" dirty="0"/>
          </a:p>
        </p:txBody>
      </p:sp>
    </p:spTree>
    <p:extLst>
      <p:ext uri="{BB962C8B-B14F-4D97-AF65-F5344CB8AC3E}">
        <p14:creationId xmlns:p14="http://schemas.microsoft.com/office/powerpoint/2010/main" val="325859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537" y="744421"/>
            <a:ext cx="8229600" cy="1143000"/>
          </a:xfrm>
        </p:spPr>
        <p:txBody>
          <a:bodyPr>
            <a:normAutofit/>
          </a:bodyPr>
          <a:lstStyle/>
          <a:p>
            <a:r>
              <a:rPr lang="en-US" sz="3200" dirty="0"/>
              <a:t>         Permanency &amp; Family Domain</a:t>
            </a:r>
          </a:p>
        </p:txBody>
      </p:sp>
      <p:sp>
        <p:nvSpPr>
          <p:cNvPr id="3" name="Content Placeholder 2"/>
          <p:cNvSpPr>
            <a:spLocks noGrp="1"/>
          </p:cNvSpPr>
          <p:nvPr>
            <p:ph idx="1"/>
          </p:nvPr>
        </p:nvSpPr>
        <p:spPr>
          <a:xfrm>
            <a:off x="461394" y="2248249"/>
            <a:ext cx="8229600" cy="4926537"/>
          </a:xfrm>
        </p:spPr>
        <p:txBody>
          <a:bodyPr>
            <a:normAutofit fontScale="85000" lnSpcReduction="10000"/>
          </a:bodyPr>
          <a:lstStyle/>
          <a:p>
            <a:r>
              <a:rPr lang="en-US" u="sng" dirty="0"/>
              <a:t>Permanency/Family Services </a:t>
            </a:r>
            <a:r>
              <a:rPr lang="en-US" dirty="0"/>
              <a:t>is defined as actions in which the RF must engage to promote and facilitate visitation, communication and the identification, development and maintenance of lifelong, support connections with members of the bio and non-bio families &amp; natural support systems; also include efforts to connect the youth with their community of origin including connections with resources, cultural organizations, faith communities, and any other group or organization which promotes a sense of belonging identity  &amp; connection to culture.</a:t>
            </a:r>
          </a:p>
        </p:txBody>
      </p:sp>
      <p:sp>
        <p:nvSpPr>
          <p:cNvPr id="4" name="Slide Number Placeholder 3"/>
          <p:cNvSpPr>
            <a:spLocks noGrp="1"/>
          </p:cNvSpPr>
          <p:nvPr>
            <p:ph type="sldNum" sz="quarter" idx="12"/>
          </p:nvPr>
        </p:nvSpPr>
        <p:spPr/>
        <p:txBody>
          <a:bodyPr/>
          <a:lstStyle/>
          <a:p>
            <a:fld id="{40E98390-5EA4-BB42-8B58-8A657EEFDD30}" type="slidenum">
              <a:rPr lang="en-US" smtClean="0"/>
              <a:t>10</a:t>
            </a:fld>
            <a:endParaRPr lang="en-US" dirty="0"/>
          </a:p>
        </p:txBody>
      </p:sp>
    </p:spTree>
    <p:extLst>
      <p:ext uri="{BB962C8B-B14F-4D97-AF65-F5344CB8AC3E}">
        <p14:creationId xmlns:p14="http://schemas.microsoft.com/office/powerpoint/2010/main" val="260496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457200" y="503238"/>
            <a:ext cx="8229600" cy="1143000"/>
          </a:xfrm>
        </p:spPr>
        <p:txBody>
          <a:bodyPr>
            <a:normAutofit fontScale="90000"/>
          </a:bodyPr>
          <a:lstStyle/>
          <a:p>
            <a:br>
              <a:rPr lang="en-US" dirty="0"/>
            </a:br>
            <a:r>
              <a:rPr lang="en-US" sz="3200" dirty="0"/>
              <a:t>        			 </a:t>
            </a:r>
            <a:r>
              <a:rPr lang="en-US" sz="3200" dirty="0">
                <a:solidFill>
                  <a:srgbClr val="002060"/>
                </a:solidFill>
                <a:effectLst>
                  <a:outerShdw blurRad="38100" dist="38100" dir="2700000" algn="tl">
                    <a:srgbClr val="000000">
                      <a:alpha val="43137"/>
                    </a:srgbClr>
                  </a:outerShdw>
                </a:effectLst>
              </a:rPr>
              <a:t>Static Criteria</a:t>
            </a:r>
            <a:r>
              <a:rPr lang="en-US" sz="3200" dirty="0">
                <a:solidFill>
                  <a:srgbClr val="002060"/>
                </a:solidFill>
                <a:cs typeface="Arial"/>
              </a:rPr>
              <a:t> Factors</a:t>
            </a:r>
            <a:endParaRPr lang="en-US" sz="3200" dirty="0">
              <a:solidFill>
                <a:srgbClr val="002060"/>
              </a:solidFill>
              <a:effectLst>
                <a:outerShdw blurRad="38100" dist="38100" dir="2700000" algn="tl">
                  <a:srgbClr val="000000">
                    <a:alpha val="43137"/>
                  </a:srgbClr>
                </a:outerShdw>
              </a:effectLst>
            </a:endParaRPr>
          </a:p>
        </p:txBody>
      </p:sp>
      <p:sp>
        <p:nvSpPr>
          <p:cNvPr id="6" name="Content Placeholder 5"/>
          <p:cNvSpPr>
            <a:spLocks noGrp="1"/>
          </p:cNvSpPr>
          <p:nvPr>
            <p:ph idx="1"/>
            <p:extLst/>
          </p:nvPr>
        </p:nvSpPr>
        <p:spPr>
          <a:xfrm>
            <a:off x="217503" y="2333625"/>
            <a:ext cx="8469297" cy="4369648"/>
          </a:xfrm>
        </p:spPr>
        <p:txBody>
          <a:bodyPr vert="horz" lIns="91440" tIns="45720" rIns="91440" bIns="45720" rtlCol="0" anchor="t">
            <a:normAutofit/>
          </a:bodyPr>
          <a:lstStyle/>
          <a:p>
            <a:r>
              <a:rPr lang="en-US" sz="2400" dirty="0">
                <a:solidFill>
                  <a:srgbClr val="002060"/>
                </a:solidFill>
                <a:cs typeface="Arial"/>
              </a:rPr>
              <a:t>Static Criteria established factors that may influence ability to identify a home-based placement (includes high-needs youth factors, specialty populations i.e. CSEC and Dual Status)</a:t>
            </a:r>
          </a:p>
          <a:p>
            <a:r>
              <a:rPr lang="en-US" sz="2400" dirty="0">
                <a:solidFill>
                  <a:srgbClr val="002060"/>
                </a:solidFill>
              </a:rPr>
              <a:t>Children/youth with higher needs for care and supervision may be served with the ISFC rate for youth who meet specified criteria:</a:t>
            </a:r>
            <a:endParaRPr lang="en-US" sz="2400" dirty="0">
              <a:solidFill>
                <a:srgbClr val="002060"/>
              </a:solidFill>
              <a:cs typeface="Arial"/>
            </a:endParaRPr>
          </a:p>
          <a:p>
            <a:pPr lvl="1"/>
            <a:r>
              <a:rPr lang="en-US" sz="2400" dirty="0">
                <a:solidFill>
                  <a:srgbClr val="002060"/>
                </a:solidFill>
              </a:rPr>
              <a:t>Static factors must have occurred within the preceding 6 months</a:t>
            </a:r>
            <a:endParaRPr lang="en-US" sz="2400" dirty="0">
              <a:solidFill>
                <a:srgbClr val="002060"/>
              </a:solidFill>
              <a:cs typeface="Arial"/>
            </a:endParaRPr>
          </a:p>
          <a:p>
            <a:pPr lvl="1"/>
            <a:r>
              <a:rPr lang="en-US" sz="2400" dirty="0">
                <a:solidFill>
                  <a:srgbClr val="002060"/>
                </a:solidFill>
              </a:rPr>
              <a:t>ISFC rate will last up to 60 days pending completion of an initial/updated LOC rate determination </a:t>
            </a:r>
            <a:endParaRPr lang="en-US" sz="2400" dirty="0">
              <a:solidFill>
                <a:srgbClr val="002060"/>
              </a:solidFill>
              <a:cs typeface="Arial"/>
            </a:endParaRPr>
          </a:p>
          <a:p>
            <a:endParaRPr lang="en-US" sz="2400" dirty="0">
              <a:solidFill>
                <a:srgbClr val="0070C0"/>
              </a:solidFill>
              <a:cs typeface="Arial"/>
            </a:endParaRPr>
          </a:p>
        </p:txBody>
      </p:sp>
      <p:sp>
        <p:nvSpPr>
          <p:cNvPr id="4" name="Slide Number Placeholder 3"/>
          <p:cNvSpPr>
            <a:spLocks noGrp="1"/>
          </p:cNvSpPr>
          <p:nvPr>
            <p:ph type="sldNum" sz="quarter" idx="12"/>
          </p:nvPr>
        </p:nvSpPr>
        <p:spPr/>
        <p:txBody>
          <a:bodyPr/>
          <a:lstStyle/>
          <a:p>
            <a:fld id="{40E98390-5EA4-BB42-8B58-8A657EEFDD30}" type="slidenum">
              <a:rPr lang="en-US" smtClean="0"/>
              <a:pPr/>
              <a:t>11</a:t>
            </a:fld>
            <a:endParaRPr lang="en-US" dirty="0"/>
          </a:p>
        </p:txBody>
      </p:sp>
    </p:spTree>
    <p:extLst>
      <p:ext uri="{BB962C8B-B14F-4D97-AF65-F5344CB8AC3E}">
        <p14:creationId xmlns:p14="http://schemas.microsoft.com/office/powerpoint/2010/main" val="416464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537" y="744421"/>
            <a:ext cx="8229600" cy="1143000"/>
          </a:xfrm>
        </p:spPr>
        <p:txBody>
          <a:bodyPr>
            <a:normAutofit/>
          </a:bodyPr>
          <a:lstStyle/>
          <a:p>
            <a:r>
              <a:rPr lang="en-US" sz="3200" dirty="0"/>
              <a:t>      				</a:t>
            </a:r>
            <a:r>
              <a:rPr lang="en-US" sz="3200" dirty="0">
                <a:solidFill>
                  <a:srgbClr val="002060"/>
                </a:solidFill>
                <a:effectLst>
                  <a:outerShdw blurRad="38100" dist="38100" dir="2700000" algn="tl">
                    <a:srgbClr val="000000">
                      <a:alpha val="43137"/>
                    </a:srgbClr>
                  </a:outerShdw>
                </a:effectLst>
              </a:rPr>
              <a:t>Resource Family Tool</a:t>
            </a:r>
          </a:p>
        </p:txBody>
      </p:sp>
      <p:sp>
        <p:nvSpPr>
          <p:cNvPr id="3" name="Content Placeholder 2"/>
          <p:cNvSpPr>
            <a:spLocks noGrp="1"/>
          </p:cNvSpPr>
          <p:nvPr>
            <p:ph idx="1"/>
            <p:extLst/>
          </p:nvPr>
        </p:nvSpPr>
        <p:spPr>
          <a:xfrm>
            <a:off x="169817" y="2248249"/>
            <a:ext cx="8869320" cy="4362101"/>
          </a:xfrm>
        </p:spPr>
        <p:txBody>
          <a:bodyPr vert="horz" lIns="91440" tIns="45720" rIns="91440" bIns="45720" rtlCol="0" anchor="t">
            <a:normAutofit/>
          </a:bodyPr>
          <a:lstStyle/>
          <a:p>
            <a:r>
              <a:rPr lang="en-US" sz="2800" dirty="0">
                <a:solidFill>
                  <a:srgbClr val="002060"/>
                </a:solidFill>
              </a:rPr>
              <a:t>Developed by Small County workgroup to be used by Resource Parents as a tool to stimulate/capture their perspective of the care needs for the child in their home.</a:t>
            </a:r>
            <a:endParaRPr lang="en-US" sz="2800" dirty="0">
              <a:solidFill>
                <a:srgbClr val="002060"/>
              </a:solidFill>
              <a:cs typeface="Arial"/>
            </a:endParaRPr>
          </a:p>
          <a:p>
            <a:r>
              <a:rPr lang="en-US" sz="2800" dirty="0">
                <a:solidFill>
                  <a:srgbClr val="002060"/>
                </a:solidFill>
              </a:rPr>
              <a:t>May assist Resource Family with their ability to request additional training to meet the needs of the child and voice how much care and time they are committing to a child or children based on the domains.</a:t>
            </a:r>
            <a:endParaRPr lang="en-US" sz="2800" dirty="0">
              <a:solidFill>
                <a:srgbClr val="002060"/>
              </a:solidFill>
              <a:cs typeface="Aria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40E98390-5EA4-BB42-8B58-8A657EEFDD30}" type="slidenum">
              <a:rPr lang="en-US" smtClean="0"/>
              <a:pPr/>
              <a:t>12</a:t>
            </a:fld>
            <a:endParaRPr lang="en-US" dirty="0"/>
          </a:p>
        </p:txBody>
      </p:sp>
    </p:spTree>
    <p:extLst>
      <p:ext uri="{BB962C8B-B14F-4D97-AF65-F5344CB8AC3E}">
        <p14:creationId xmlns:p14="http://schemas.microsoft.com/office/powerpoint/2010/main" val="9879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962" y="658812"/>
            <a:ext cx="8229600" cy="941388"/>
          </a:xfrm>
        </p:spPr>
        <p:txBody>
          <a:bodyPr/>
          <a:lstStyle/>
          <a:p>
            <a:r>
              <a:rPr lang="en-US" dirty="0"/>
              <a:t>			</a:t>
            </a:r>
            <a:r>
              <a:rPr lang="en-US" dirty="0">
                <a:solidFill>
                  <a:srgbClr val="002060"/>
                </a:solidFill>
                <a:effectLst>
                  <a:outerShdw blurRad="38100" dist="38100" dir="2700000" algn="tl">
                    <a:srgbClr val="000000">
                      <a:alpha val="43137"/>
                    </a:srgbClr>
                  </a:outerShdw>
                </a:effectLst>
              </a:rPr>
              <a:t>Next Step </a:t>
            </a:r>
          </a:p>
        </p:txBody>
      </p:sp>
      <p:sp>
        <p:nvSpPr>
          <p:cNvPr id="6" name="Content Placeholder 5"/>
          <p:cNvSpPr>
            <a:spLocks noGrp="1"/>
          </p:cNvSpPr>
          <p:nvPr>
            <p:ph idx="1"/>
            <p:extLst/>
          </p:nvPr>
        </p:nvSpPr>
        <p:spPr>
          <a:xfrm>
            <a:off x="457200" y="2514600"/>
            <a:ext cx="8229600" cy="3611563"/>
          </a:xfrm>
        </p:spPr>
        <p:txBody>
          <a:bodyPr vert="horz" lIns="91440" tIns="45720" rIns="91440" bIns="45720" rtlCol="0" anchor="t">
            <a:normAutofit/>
          </a:bodyPr>
          <a:lstStyle/>
          <a:p>
            <a:r>
              <a:rPr lang="en-US" dirty="0">
                <a:solidFill>
                  <a:srgbClr val="002060"/>
                </a:solidFill>
                <a:effectLst>
                  <a:outerShdw blurRad="38100" dist="38100" dir="2700000" algn="tl">
                    <a:srgbClr val="000000">
                      <a:alpha val="43137"/>
                    </a:srgbClr>
                  </a:outerShdw>
                </a:effectLst>
              </a:rPr>
              <a:t>LOC Statewide Implementation March 1 and May 1,  2018</a:t>
            </a:r>
            <a:endParaRPr lang="en-US" dirty="0">
              <a:solidFill>
                <a:srgbClr val="002060"/>
              </a:solidFill>
              <a:cs typeface="Arial"/>
            </a:endParaRPr>
          </a:p>
          <a:p>
            <a:r>
              <a:rPr lang="en-US" dirty="0">
                <a:solidFill>
                  <a:srgbClr val="002060"/>
                </a:solidFill>
                <a:effectLst>
                  <a:outerShdw blurRad="38100" dist="38100" dir="2700000" algn="tl">
                    <a:srgbClr val="000000">
                      <a:alpha val="43137"/>
                    </a:srgbClr>
                  </a:outerShdw>
                </a:effectLst>
              </a:rPr>
              <a:t>LOCs : ACL 18-06 – ACL 18-06E  ACL 18-25</a:t>
            </a:r>
          </a:p>
          <a:p>
            <a:r>
              <a:rPr lang="en-US" dirty="0">
                <a:solidFill>
                  <a:srgbClr val="002060"/>
                </a:solidFill>
                <a:effectLst>
                  <a:outerShdw blurRad="38100" dist="38100" dir="2700000" algn="tl">
                    <a:srgbClr val="000000">
                      <a:alpha val="43137"/>
                    </a:srgbClr>
                  </a:outerShdw>
                </a:effectLst>
              </a:rPr>
              <a:t>LOC Pilot Study 6 counties thru April 27, 2018.</a:t>
            </a:r>
          </a:p>
        </p:txBody>
      </p:sp>
      <p:sp>
        <p:nvSpPr>
          <p:cNvPr id="2" name="Slide Number Placeholder 1"/>
          <p:cNvSpPr>
            <a:spLocks noGrp="1"/>
          </p:cNvSpPr>
          <p:nvPr>
            <p:ph type="sldNum" sz="quarter" idx="12"/>
          </p:nvPr>
        </p:nvSpPr>
        <p:spPr/>
        <p:txBody>
          <a:bodyPr/>
          <a:lstStyle/>
          <a:p>
            <a:fld id="{40E98390-5EA4-BB42-8B58-8A657EEFDD30}" type="slidenum">
              <a:rPr lang="en-US" smtClean="0"/>
              <a:pPr/>
              <a:t>13</a:t>
            </a:fld>
            <a:endParaRPr lang="en-US" dirty="0"/>
          </a:p>
        </p:txBody>
      </p:sp>
      <p:pic>
        <p:nvPicPr>
          <p:cNvPr id="3" name="Picture 2" descr="C:\Users\kelmendo\AppData\Local\Microsoft\Windows\Temporary Internet Files\Content.IE5\ZVGY7CRJ\training-ix[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6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096250" cy="1447799"/>
          </a:xfrm>
        </p:spPr>
        <p:txBody>
          <a:bodyPr>
            <a:normAutofit fontScale="90000"/>
          </a:bodyPr>
          <a:lstStyle/>
          <a:p>
            <a:r>
              <a:rPr lang="en-US" dirty="0"/>
              <a:t>              </a:t>
            </a:r>
            <a:br>
              <a:rPr lang="en-US" dirty="0"/>
            </a:br>
            <a:r>
              <a:rPr lang="en-US" dirty="0"/>
              <a:t>           </a:t>
            </a:r>
            <a:r>
              <a:rPr lang="en-US" dirty="0">
                <a:solidFill>
                  <a:srgbClr val="002060"/>
                </a:solidFill>
                <a:effectLst>
                  <a:outerShdw blurRad="38100" dist="38100" dir="2700000" algn="tl">
                    <a:srgbClr val="000000">
                      <a:alpha val="43137"/>
                    </a:srgbClr>
                  </a:outerShdw>
                </a:effectLst>
              </a:rPr>
              <a:t>The Level of Care Rates Protocol</a:t>
            </a:r>
          </a:p>
        </p:txBody>
      </p:sp>
      <p:sp>
        <p:nvSpPr>
          <p:cNvPr id="3" name="Content Placeholder 2"/>
          <p:cNvSpPr>
            <a:spLocks noGrp="1"/>
          </p:cNvSpPr>
          <p:nvPr>
            <p:ph idx="1"/>
            <p:extLst/>
          </p:nvPr>
        </p:nvSpPr>
        <p:spPr>
          <a:xfrm>
            <a:off x="457200" y="2521130"/>
            <a:ext cx="8229600" cy="3835219"/>
          </a:xfrm>
        </p:spPr>
        <p:txBody>
          <a:bodyPr vert="horz" lIns="91440" tIns="45720" rIns="91440" bIns="45720" rtlCol="0" anchor="t">
            <a:normAutofit fontScale="77500" lnSpcReduction="20000"/>
          </a:bodyPr>
          <a:lstStyle/>
          <a:p>
            <a:r>
              <a:rPr lang="en-US" dirty="0">
                <a:solidFill>
                  <a:srgbClr val="002060"/>
                </a:solidFill>
              </a:rPr>
              <a:t>A matrix &amp; scoring sheet, to be used by the case carrying SW/Probation Officer &amp; considers all available information (i.e. CFTs, MH, existing County  assessment tools, court reports, etc.)</a:t>
            </a:r>
            <a:endParaRPr lang="en-US" dirty="0">
              <a:solidFill>
                <a:srgbClr val="002060"/>
              </a:solidFill>
              <a:cs typeface="Arial"/>
            </a:endParaRPr>
          </a:p>
          <a:p>
            <a:r>
              <a:rPr lang="en-US" dirty="0">
                <a:solidFill>
                  <a:srgbClr val="002060"/>
                </a:solidFill>
              </a:rPr>
              <a:t>Standardizes levels of care based on 5 domains that are common to several assessment tools</a:t>
            </a:r>
            <a:endParaRPr lang="en-US" dirty="0">
              <a:solidFill>
                <a:srgbClr val="002060"/>
              </a:solidFill>
              <a:cs typeface="Arial"/>
            </a:endParaRPr>
          </a:p>
          <a:p>
            <a:r>
              <a:rPr lang="en-US" dirty="0">
                <a:solidFill>
                  <a:srgbClr val="002060"/>
                </a:solidFill>
              </a:rPr>
              <a:t>Supports a consistent application of the new rate structure </a:t>
            </a:r>
            <a:endParaRPr lang="en-US" dirty="0">
              <a:solidFill>
                <a:srgbClr val="002060"/>
              </a:solidFill>
              <a:cs typeface="Arial"/>
            </a:endParaRPr>
          </a:p>
          <a:p>
            <a:r>
              <a:rPr lang="en-US" dirty="0">
                <a:solidFill>
                  <a:srgbClr val="002060"/>
                </a:solidFill>
              </a:rPr>
              <a:t>Sets strength-based expectations for resource parents for meeting the care and supervision needs of the child/youth </a:t>
            </a:r>
            <a:endParaRPr lang="en-US" dirty="0">
              <a:solidFill>
                <a:srgbClr val="002060"/>
              </a:solidFill>
              <a:cs typeface="Aria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C658BAAA-F1CB-0C46-885C-0267CA16C514}" type="slidenum">
              <a:rPr lang="en-US" smtClean="0"/>
              <a:t>2</a:t>
            </a:fld>
            <a:endParaRPr lang="en-US" dirty="0"/>
          </a:p>
        </p:txBody>
      </p:sp>
    </p:spTree>
    <p:extLst>
      <p:ext uri="{BB962C8B-B14F-4D97-AF65-F5344CB8AC3E}">
        <p14:creationId xmlns:p14="http://schemas.microsoft.com/office/powerpoint/2010/main" val="174666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68" y="541337"/>
            <a:ext cx="7935685" cy="1802130"/>
          </a:xfrm>
        </p:spPr>
        <p:txBody>
          <a:bodyPr>
            <a:normAutofit/>
          </a:bodyPr>
          <a:lstStyle/>
          <a:p>
            <a:r>
              <a:rPr lang="en-US" dirty="0">
                <a:solidFill>
                  <a:srgbClr val="002060"/>
                </a:solidFill>
                <a:effectLst>
                  <a:outerShdw blurRad="38100" dist="38100" dir="2700000" algn="tl">
                    <a:srgbClr val="000000">
                      <a:alpha val="43137"/>
                    </a:srgbClr>
                  </a:outerShdw>
                </a:effectLst>
              </a:rPr>
              <a:t>LOC Context </a:t>
            </a:r>
          </a:p>
        </p:txBody>
      </p:sp>
      <p:sp>
        <p:nvSpPr>
          <p:cNvPr id="3" name="Content Placeholder 2"/>
          <p:cNvSpPr>
            <a:spLocks noGrp="1"/>
          </p:cNvSpPr>
          <p:nvPr>
            <p:ph idx="1"/>
            <p:extLst/>
          </p:nvPr>
        </p:nvSpPr>
        <p:spPr>
          <a:xfrm>
            <a:off x="254000" y="2343467"/>
            <a:ext cx="8623300" cy="4378008"/>
          </a:xfrm>
        </p:spPr>
        <p:txBody>
          <a:bodyPr vert="horz" lIns="91440" tIns="45720" rIns="91440" bIns="45720" rtlCol="0" anchor="t">
            <a:normAutofit/>
          </a:bodyPr>
          <a:lstStyle/>
          <a:p>
            <a:r>
              <a:rPr lang="en-US" dirty="0">
                <a:solidFill>
                  <a:srgbClr val="0070C0"/>
                </a:solidFill>
              </a:rPr>
              <a:t>Builds on the existing social worker </a:t>
            </a:r>
            <a:r>
              <a:rPr lang="en-US" dirty="0">
                <a:solidFill>
                  <a:srgbClr val="002060"/>
                </a:solidFill>
              </a:rPr>
              <a:t>comprehensive assessment process </a:t>
            </a:r>
            <a:endParaRPr lang="en-US" dirty="0">
              <a:solidFill>
                <a:srgbClr val="002060"/>
              </a:solidFill>
              <a:cs typeface="Arial"/>
            </a:endParaRPr>
          </a:p>
          <a:p>
            <a:r>
              <a:rPr lang="en-US" dirty="0">
                <a:solidFill>
                  <a:srgbClr val="002060"/>
                </a:solidFill>
              </a:rPr>
              <a:t>Designed to help CWS staff to organize the information about the child/youth  and provides a way to document input from Resource Families.   </a:t>
            </a:r>
            <a:endParaRPr lang="en-US" dirty="0">
              <a:solidFill>
                <a:srgbClr val="002060"/>
              </a:solidFill>
              <a:cs typeface="Arial"/>
            </a:endParaRPr>
          </a:p>
          <a:p>
            <a:pPr marL="457200" indent="-457200"/>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pPr/>
              <a:t>3</a:t>
            </a:fld>
            <a:endParaRPr lang="en-US" dirty="0"/>
          </a:p>
        </p:txBody>
      </p:sp>
    </p:spTree>
    <p:extLst>
      <p:ext uri="{BB962C8B-B14F-4D97-AF65-F5344CB8AC3E}">
        <p14:creationId xmlns:p14="http://schemas.microsoft.com/office/powerpoint/2010/main" val="105562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088"/>
            <a:ext cx="8229600" cy="1143000"/>
          </a:xfrm>
        </p:spPr>
        <p:txBody>
          <a:bodyPr>
            <a:normAutofit fontScale="90000"/>
          </a:bodyPr>
          <a:lstStyle/>
          <a:p>
            <a:r>
              <a:rPr lang="en-US" dirty="0"/>
              <a:t>              </a:t>
            </a:r>
            <a:br>
              <a:rPr lang="en-US" dirty="0"/>
            </a:br>
            <a:r>
              <a:rPr lang="en-US" dirty="0"/>
              <a:t>                 		</a:t>
            </a:r>
            <a:r>
              <a:rPr lang="en-US" dirty="0">
                <a:solidFill>
                  <a:srgbClr val="002060"/>
                </a:solidFill>
                <a:effectLst>
                  <a:outerShdw blurRad="38100" dist="38100" dir="2700000" algn="tl">
                    <a:srgbClr val="000000">
                      <a:alpha val="43137"/>
                    </a:srgbClr>
                  </a:outerShdw>
                </a:effectLst>
              </a:rPr>
              <a:t>Use of LOC (cont’d)</a:t>
            </a:r>
          </a:p>
        </p:txBody>
      </p:sp>
      <p:sp>
        <p:nvSpPr>
          <p:cNvPr id="3" name="Content Placeholder 2"/>
          <p:cNvSpPr>
            <a:spLocks noGrp="1"/>
          </p:cNvSpPr>
          <p:nvPr>
            <p:ph idx="1"/>
            <p:extLst/>
          </p:nvPr>
        </p:nvSpPr>
        <p:spPr>
          <a:xfrm>
            <a:off x="457200" y="2321168"/>
            <a:ext cx="8229600" cy="4270131"/>
          </a:xfrm>
        </p:spPr>
        <p:txBody>
          <a:bodyPr vert="horz" lIns="91440" tIns="45720" rIns="91440" bIns="45720" rtlCol="0" anchor="t">
            <a:normAutofit fontScale="92500"/>
          </a:bodyPr>
          <a:lstStyle/>
          <a:p>
            <a:pPr marL="0" indent="0">
              <a:buNone/>
            </a:pPr>
            <a:r>
              <a:rPr lang="en-US" sz="2900" dirty="0">
                <a:solidFill>
                  <a:srgbClr val="002060"/>
                </a:solidFill>
              </a:rPr>
              <a:t>The rate protocol tool will be  applied:</a:t>
            </a:r>
            <a:endParaRPr lang="en-US" sz="2900" dirty="0">
              <a:solidFill>
                <a:srgbClr val="002060"/>
              </a:solidFill>
              <a:cs typeface="Arial"/>
            </a:endParaRPr>
          </a:p>
          <a:p>
            <a:r>
              <a:rPr lang="en-US" sz="2900" dirty="0">
                <a:solidFill>
                  <a:srgbClr val="002060"/>
                </a:solidFill>
              </a:rPr>
              <a:t>At initial entry into care (will have up to 60 days to complete to align with the CFT meeting, final rate will be retro to date of placement)</a:t>
            </a:r>
            <a:endParaRPr lang="en-US" sz="2900" dirty="0">
              <a:solidFill>
                <a:srgbClr val="002060"/>
              </a:solidFill>
              <a:cs typeface="Arial"/>
            </a:endParaRPr>
          </a:p>
          <a:p>
            <a:r>
              <a:rPr lang="en-US" sz="2900" i="1" dirty="0">
                <a:solidFill>
                  <a:srgbClr val="002060"/>
                </a:solidFill>
              </a:rPr>
              <a:t>Some</a:t>
            </a:r>
            <a:r>
              <a:rPr lang="en-US" sz="2900" dirty="0">
                <a:solidFill>
                  <a:srgbClr val="002060"/>
                </a:solidFill>
              </a:rPr>
              <a:t> placement changes (e.g. when moving to FFA age-based rate, FFH to another, stepping down from ISFC or STRTP, etc.) </a:t>
            </a:r>
            <a:endParaRPr lang="en-US" sz="2900" dirty="0">
              <a:solidFill>
                <a:srgbClr val="002060"/>
              </a:solidFill>
              <a:cs typeface="Arial"/>
            </a:endParaRPr>
          </a:p>
          <a:p>
            <a:r>
              <a:rPr lang="en-US" sz="2900" dirty="0">
                <a:solidFill>
                  <a:srgbClr val="002060"/>
                </a:solidFill>
              </a:rPr>
              <a:t>When a  triggering event suggests a child/youth’s care and supervision needs have changed</a:t>
            </a:r>
            <a:r>
              <a:rPr lang="en-US" sz="2900" dirty="0">
                <a:solidFill>
                  <a:srgbClr val="002060"/>
                </a:solidFill>
                <a:cs typeface="Arial"/>
              </a:rPr>
              <a:t>. </a:t>
            </a:r>
            <a:endParaRPr lang="en-US" sz="2900" strike="sngStrike">
              <a:solidFill>
                <a:srgbClr val="002060"/>
              </a:solidFill>
              <a:cs typeface="Arial"/>
            </a:endParaRPr>
          </a:p>
          <a:p>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pPr/>
              <a:t>4</a:t>
            </a:fld>
            <a:endParaRPr lang="en-US" dirty="0"/>
          </a:p>
        </p:txBody>
      </p:sp>
    </p:spTree>
    <p:extLst>
      <p:ext uri="{BB962C8B-B14F-4D97-AF65-F5344CB8AC3E}">
        <p14:creationId xmlns:p14="http://schemas.microsoft.com/office/powerpoint/2010/main" val="53715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522288"/>
            <a:ext cx="8229600" cy="1143000"/>
          </a:xfrm>
        </p:spPr>
        <p:txBody>
          <a:bodyPr>
            <a:normAutofit fontScale="90000"/>
          </a:bodyPr>
          <a:lstStyle/>
          <a:p>
            <a:r>
              <a:rPr lang="en-US" dirty="0"/>
              <a:t>              </a:t>
            </a:r>
            <a:br>
              <a:rPr lang="en-US" dirty="0"/>
            </a:br>
            <a:r>
              <a:rPr lang="en-US" dirty="0"/>
              <a:t>                 			</a:t>
            </a:r>
            <a:r>
              <a:rPr lang="en-US" dirty="0">
                <a:solidFill>
                  <a:srgbClr val="002060"/>
                </a:solidFill>
                <a:effectLst>
                  <a:outerShdw blurRad="38100" dist="38100" dir="2700000" algn="tl">
                    <a:srgbClr val="000000">
                      <a:alpha val="43137"/>
                    </a:srgbClr>
                  </a:outerShdw>
                </a:effectLst>
              </a:rPr>
              <a:t>The LOC Domains</a:t>
            </a:r>
          </a:p>
        </p:txBody>
      </p:sp>
      <p:sp>
        <p:nvSpPr>
          <p:cNvPr id="3" name="Content Placeholder 2"/>
          <p:cNvSpPr>
            <a:spLocks noGrp="1"/>
          </p:cNvSpPr>
          <p:nvPr>
            <p:ph idx="1"/>
            <p:extLst/>
          </p:nvPr>
        </p:nvSpPr>
        <p:spPr>
          <a:xfrm>
            <a:off x="457200" y="2321169"/>
            <a:ext cx="8229600" cy="3804994"/>
          </a:xfrm>
        </p:spPr>
        <p:txBody>
          <a:bodyPr vert="horz" lIns="91440" tIns="45720" rIns="91440" bIns="45720" rtlCol="0" anchor="t">
            <a:normAutofit/>
          </a:bodyPr>
          <a:lstStyle/>
          <a:p>
            <a:pPr marL="0" indent="0">
              <a:buNone/>
            </a:pPr>
            <a:r>
              <a:rPr lang="en-US" dirty="0">
                <a:solidFill>
                  <a:srgbClr val="002060"/>
                </a:solidFill>
              </a:rPr>
              <a:t>LOC rate protocol tool is based on 5 core domains:</a:t>
            </a:r>
            <a:endParaRPr lang="en-US" dirty="0">
              <a:solidFill>
                <a:srgbClr val="002060"/>
              </a:solidFill>
              <a:cs typeface="Arial"/>
            </a:endParaRPr>
          </a:p>
          <a:p>
            <a:pPr marL="914400" lvl="1" indent="-514350">
              <a:buAutoNum type="arabicPeriod"/>
            </a:pPr>
            <a:r>
              <a:rPr lang="en-US" sz="2600" dirty="0">
                <a:solidFill>
                  <a:srgbClr val="002060"/>
                </a:solidFill>
              </a:rPr>
              <a:t>Physical</a:t>
            </a:r>
            <a:endParaRPr lang="en-US" sz="2600" dirty="0">
              <a:solidFill>
                <a:srgbClr val="002060"/>
              </a:solidFill>
              <a:cs typeface="Arial"/>
            </a:endParaRPr>
          </a:p>
          <a:p>
            <a:pPr marL="914400" lvl="1" indent="-514350">
              <a:buAutoNum type="arabicPeriod"/>
            </a:pPr>
            <a:r>
              <a:rPr lang="en-US" sz="2600" dirty="0">
                <a:solidFill>
                  <a:srgbClr val="002060"/>
                </a:solidFill>
              </a:rPr>
              <a:t>Behavioral/Emotional</a:t>
            </a:r>
            <a:endParaRPr lang="en-US" sz="2600" dirty="0">
              <a:solidFill>
                <a:srgbClr val="002060"/>
              </a:solidFill>
              <a:cs typeface="Arial"/>
            </a:endParaRPr>
          </a:p>
          <a:p>
            <a:pPr marL="914400" lvl="1" indent="-514350">
              <a:buAutoNum type="arabicPeriod"/>
            </a:pPr>
            <a:r>
              <a:rPr lang="en-US" sz="2600" dirty="0">
                <a:solidFill>
                  <a:srgbClr val="002060"/>
                </a:solidFill>
              </a:rPr>
              <a:t>Educational</a:t>
            </a:r>
            <a:endParaRPr lang="en-US" sz="2600" dirty="0">
              <a:solidFill>
                <a:srgbClr val="002060"/>
              </a:solidFill>
              <a:cs typeface="Arial"/>
            </a:endParaRPr>
          </a:p>
          <a:p>
            <a:pPr marL="914400" lvl="1" indent="-514350">
              <a:buAutoNum type="arabicPeriod"/>
            </a:pPr>
            <a:r>
              <a:rPr lang="en-US" sz="2600" dirty="0">
                <a:solidFill>
                  <a:srgbClr val="002060"/>
                </a:solidFill>
              </a:rPr>
              <a:t>Health</a:t>
            </a:r>
            <a:endParaRPr lang="en-US" sz="2600" dirty="0">
              <a:solidFill>
                <a:srgbClr val="002060"/>
              </a:solidFill>
              <a:cs typeface="Arial"/>
            </a:endParaRPr>
          </a:p>
          <a:p>
            <a:pPr marL="914400" lvl="1" indent="-514350">
              <a:buAutoNum type="arabicPeriod"/>
            </a:pPr>
            <a:r>
              <a:rPr lang="en-US" sz="2600" dirty="0">
                <a:solidFill>
                  <a:srgbClr val="002060"/>
                </a:solidFill>
              </a:rPr>
              <a:t>Permanency/Family Services</a:t>
            </a:r>
            <a:endParaRPr lang="en-US" sz="2600" dirty="0">
              <a:solidFill>
                <a:srgbClr val="002060"/>
              </a:solidFill>
              <a:cs typeface="Arial"/>
            </a:endParaRPr>
          </a:p>
          <a:p>
            <a:endParaRPr lang="en-US" dirty="0"/>
          </a:p>
          <a:p>
            <a:endParaRPr lang="en-US" dirty="0"/>
          </a:p>
        </p:txBody>
      </p:sp>
      <p:sp>
        <p:nvSpPr>
          <p:cNvPr id="4" name="Slide Number Placeholder 3"/>
          <p:cNvSpPr>
            <a:spLocks noGrp="1"/>
          </p:cNvSpPr>
          <p:nvPr>
            <p:ph type="sldNum" sz="quarter" idx="12"/>
          </p:nvPr>
        </p:nvSpPr>
        <p:spPr/>
        <p:txBody>
          <a:bodyPr/>
          <a:lstStyle/>
          <a:p>
            <a:fld id="{C658BAAA-F1CB-0C46-885C-0267CA16C514}" type="slidenum">
              <a:rPr lang="en-US" smtClean="0"/>
              <a:pPr/>
              <a:t>5</a:t>
            </a:fld>
            <a:endParaRPr lang="en-US" dirty="0"/>
          </a:p>
        </p:txBody>
      </p:sp>
    </p:spTree>
    <p:extLst>
      <p:ext uri="{BB962C8B-B14F-4D97-AF65-F5344CB8AC3E}">
        <p14:creationId xmlns:p14="http://schemas.microsoft.com/office/powerpoint/2010/main" val="10247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28" y="749715"/>
            <a:ext cx="8229600" cy="950155"/>
          </a:xfrm>
        </p:spPr>
        <p:txBody>
          <a:bodyPr>
            <a:normAutofit/>
          </a:bodyPr>
          <a:lstStyle/>
          <a:p>
            <a:r>
              <a:rPr lang="en-US" sz="3600" dirty="0"/>
              <a:t>Physical Domain</a:t>
            </a:r>
          </a:p>
        </p:txBody>
      </p:sp>
      <p:sp>
        <p:nvSpPr>
          <p:cNvPr id="3" name="Content Placeholder 2"/>
          <p:cNvSpPr>
            <a:spLocks noGrp="1"/>
          </p:cNvSpPr>
          <p:nvPr>
            <p:ph idx="1"/>
          </p:nvPr>
        </p:nvSpPr>
        <p:spPr>
          <a:xfrm>
            <a:off x="436228" y="2279606"/>
            <a:ext cx="8229600" cy="4525963"/>
          </a:xfrm>
        </p:spPr>
        <p:txBody>
          <a:bodyPr>
            <a:normAutofit fontScale="92500"/>
          </a:bodyPr>
          <a:lstStyle/>
          <a:p>
            <a:pPr marL="0" indent="0">
              <a:buNone/>
            </a:pPr>
            <a:r>
              <a:rPr lang="en-US" u="sng" dirty="0"/>
              <a:t>Physical Domain</a:t>
            </a:r>
            <a:r>
              <a:rPr lang="en-US" dirty="0"/>
              <a:t> is defined as actions in which the Resource Family must engage to meet the child’s individual daily living needs, such as food, clothing, shelter, hygiene, community, social functioning and extracurricular activities including teaching age appropriate life skills even when developmental delays are present. (Does not include specific medical activities </a:t>
            </a:r>
          </a:p>
          <a:p>
            <a:pPr marL="0" indent="0">
              <a:buNone/>
            </a:pPr>
            <a:r>
              <a:rPr lang="en-US" dirty="0"/>
              <a:t>( see health domain)</a:t>
            </a:r>
          </a:p>
          <a:p>
            <a:pPr marL="0" indent="0">
              <a:buNone/>
            </a:pPr>
            <a:endParaRPr lang="en-US" dirty="0"/>
          </a:p>
        </p:txBody>
      </p:sp>
      <p:sp>
        <p:nvSpPr>
          <p:cNvPr id="4" name="Slide Number Placeholder 3"/>
          <p:cNvSpPr>
            <a:spLocks noGrp="1"/>
          </p:cNvSpPr>
          <p:nvPr>
            <p:ph type="sldNum" sz="quarter" idx="12"/>
          </p:nvPr>
        </p:nvSpPr>
        <p:spPr/>
        <p:txBody>
          <a:bodyPr/>
          <a:lstStyle/>
          <a:p>
            <a:fld id="{40E98390-5EA4-BB42-8B58-8A657EEFDD30}" type="slidenum">
              <a:rPr lang="en-US" smtClean="0"/>
              <a:t>6</a:t>
            </a:fld>
            <a:endParaRPr lang="en-US" dirty="0"/>
          </a:p>
        </p:txBody>
      </p:sp>
    </p:spTree>
    <p:extLst>
      <p:ext uri="{BB962C8B-B14F-4D97-AF65-F5344CB8AC3E}">
        <p14:creationId xmlns:p14="http://schemas.microsoft.com/office/powerpoint/2010/main" val="399285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7105"/>
            <a:ext cx="8229600" cy="1143000"/>
          </a:xfrm>
        </p:spPr>
        <p:txBody>
          <a:bodyPr>
            <a:normAutofit/>
          </a:bodyPr>
          <a:lstStyle/>
          <a:p>
            <a:r>
              <a:rPr lang="en-US" sz="3200" dirty="0"/>
              <a:t>               Behavioral/Emotional Domain</a:t>
            </a:r>
          </a:p>
        </p:txBody>
      </p:sp>
      <p:sp>
        <p:nvSpPr>
          <p:cNvPr id="3" name="Content Placeholder 2"/>
          <p:cNvSpPr>
            <a:spLocks noGrp="1"/>
          </p:cNvSpPr>
          <p:nvPr>
            <p:ph idx="1"/>
          </p:nvPr>
        </p:nvSpPr>
        <p:spPr>
          <a:xfrm>
            <a:off x="461394" y="2105638"/>
            <a:ext cx="8229600" cy="4901370"/>
          </a:xfrm>
        </p:spPr>
        <p:txBody>
          <a:bodyPr/>
          <a:lstStyle/>
          <a:p>
            <a:r>
              <a:rPr lang="en-US" u="sng" dirty="0"/>
              <a:t>Behavioral/Emotional</a:t>
            </a:r>
            <a:r>
              <a:rPr lang="en-US" dirty="0"/>
              <a:t> domain is defined as actions in which the RF must engage to promote resilience and emotional well-being for the child/youth, as well as encourages the child/youth to engage in prosocial behavior and activities developing health relationship. (excludes medication management for psychotropic meds-see health domain)</a:t>
            </a:r>
          </a:p>
        </p:txBody>
      </p:sp>
      <p:sp>
        <p:nvSpPr>
          <p:cNvPr id="4" name="Slide Number Placeholder 3"/>
          <p:cNvSpPr>
            <a:spLocks noGrp="1"/>
          </p:cNvSpPr>
          <p:nvPr>
            <p:ph type="sldNum" sz="quarter" idx="12"/>
          </p:nvPr>
        </p:nvSpPr>
        <p:spPr/>
        <p:txBody>
          <a:bodyPr/>
          <a:lstStyle/>
          <a:p>
            <a:fld id="{40E98390-5EA4-BB42-8B58-8A657EEFDD30}" type="slidenum">
              <a:rPr lang="en-US" smtClean="0"/>
              <a:t>7</a:t>
            </a:fld>
            <a:endParaRPr lang="en-US" dirty="0"/>
          </a:p>
        </p:txBody>
      </p:sp>
    </p:spTree>
    <p:extLst>
      <p:ext uri="{BB962C8B-B14F-4D97-AF65-F5344CB8AC3E}">
        <p14:creationId xmlns:p14="http://schemas.microsoft.com/office/powerpoint/2010/main" val="305117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514" y="727439"/>
            <a:ext cx="8229600" cy="958748"/>
          </a:xfrm>
        </p:spPr>
        <p:txBody>
          <a:bodyPr>
            <a:normAutofit/>
          </a:bodyPr>
          <a:lstStyle/>
          <a:p>
            <a:r>
              <a:rPr lang="en-US" sz="3200" dirty="0"/>
              <a:t>Education Domain</a:t>
            </a:r>
          </a:p>
        </p:txBody>
      </p:sp>
      <p:sp>
        <p:nvSpPr>
          <p:cNvPr id="3" name="Content Placeholder 2"/>
          <p:cNvSpPr>
            <a:spLocks noGrp="1"/>
          </p:cNvSpPr>
          <p:nvPr>
            <p:ph idx="1"/>
          </p:nvPr>
        </p:nvSpPr>
        <p:spPr>
          <a:xfrm>
            <a:off x="461394" y="2281806"/>
            <a:ext cx="8074404" cy="4439668"/>
          </a:xfrm>
        </p:spPr>
        <p:txBody>
          <a:bodyPr>
            <a:normAutofit fontScale="92500" lnSpcReduction="10000"/>
          </a:bodyPr>
          <a:lstStyle/>
          <a:p>
            <a:r>
              <a:rPr lang="en-US" u="sng" dirty="0"/>
              <a:t>Education domain </a:t>
            </a:r>
            <a:r>
              <a:rPr lang="en-US" dirty="0"/>
              <a:t>is defined as actions in which the RF must engage to promote student achievement, foster educational excellence and equal access to services and when required, responds to suspensions and/or expulsions. School-aged youth includes any child/youth who are attending and participating in early childhood educational programs through adult programs.</a:t>
            </a:r>
          </a:p>
        </p:txBody>
      </p:sp>
      <p:sp>
        <p:nvSpPr>
          <p:cNvPr id="4" name="Slide Number Placeholder 3"/>
          <p:cNvSpPr>
            <a:spLocks noGrp="1"/>
          </p:cNvSpPr>
          <p:nvPr>
            <p:ph type="sldNum" sz="quarter" idx="12"/>
          </p:nvPr>
        </p:nvSpPr>
        <p:spPr/>
        <p:txBody>
          <a:bodyPr/>
          <a:lstStyle/>
          <a:p>
            <a:fld id="{40E98390-5EA4-BB42-8B58-8A657EEFDD30}" type="slidenum">
              <a:rPr lang="en-US" smtClean="0"/>
              <a:t>8</a:t>
            </a:fld>
            <a:endParaRPr lang="en-US" dirty="0"/>
          </a:p>
        </p:txBody>
      </p:sp>
    </p:spTree>
    <p:extLst>
      <p:ext uri="{BB962C8B-B14F-4D97-AF65-F5344CB8AC3E}">
        <p14:creationId xmlns:p14="http://schemas.microsoft.com/office/powerpoint/2010/main" val="81523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549" y="683295"/>
            <a:ext cx="8229600" cy="1143000"/>
          </a:xfrm>
        </p:spPr>
        <p:txBody>
          <a:bodyPr>
            <a:normAutofit/>
          </a:bodyPr>
          <a:lstStyle/>
          <a:p>
            <a:r>
              <a:rPr lang="en-US" sz="4000" dirty="0"/>
              <a:t>Health Domain</a:t>
            </a:r>
          </a:p>
        </p:txBody>
      </p:sp>
      <p:sp>
        <p:nvSpPr>
          <p:cNvPr id="3" name="Content Placeholder 2"/>
          <p:cNvSpPr>
            <a:spLocks noGrp="1"/>
          </p:cNvSpPr>
          <p:nvPr>
            <p:ph idx="1"/>
          </p:nvPr>
        </p:nvSpPr>
        <p:spPr>
          <a:xfrm>
            <a:off x="629175" y="2258633"/>
            <a:ext cx="8229600" cy="4842647"/>
          </a:xfrm>
        </p:spPr>
        <p:txBody>
          <a:bodyPr/>
          <a:lstStyle/>
          <a:p>
            <a:r>
              <a:rPr lang="en-US" u="sng" dirty="0"/>
              <a:t>Health domain </a:t>
            </a:r>
            <a:r>
              <a:rPr lang="en-US" dirty="0"/>
              <a:t>defined as actions in which the RF must engage to promote the child’s health by arranging and facilitating health care ( </a:t>
            </a:r>
            <a:r>
              <a:rPr lang="en-US" dirty="0" err="1"/>
              <a:t>i.e.CHDP</a:t>
            </a:r>
            <a:r>
              <a:rPr lang="en-US" dirty="0"/>
              <a:t> wellness check, medical, dental, vision) medication administration and/or monitoring and ensuring access to services that address any special health care needs.</a:t>
            </a:r>
          </a:p>
        </p:txBody>
      </p:sp>
      <p:sp>
        <p:nvSpPr>
          <p:cNvPr id="4" name="Slide Number Placeholder 3"/>
          <p:cNvSpPr>
            <a:spLocks noGrp="1"/>
          </p:cNvSpPr>
          <p:nvPr>
            <p:ph type="sldNum" sz="quarter" idx="12"/>
          </p:nvPr>
        </p:nvSpPr>
        <p:spPr/>
        <p:txBody>
          <a:bodyPr/>
          <a:lstStyle/>
          <a:p>
            <a:fld id="{40E98390-5EA4-BB42-8B58-8A657EEFDD30}" type="slidenum">
              <a:rPr lang="en-US" smtClean="0"/>
              <a:t>9</a:t>
            </a:fld>
            <a:endParaRPr lang="en-US" dirty="0"/>
          </a:p>
        </p:txBody>
      </p:sp>
    </p:spTree>
    <p:extLst>
      <p:ext uri="{BB962C8B-B14F-4D97-AF65-F5344CB8AC3E}">
        <p14:creationId xmlns:p14="http://schemas.microsoft.com/office/powerpoint/2010/main" val="361439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5708</TotalTime>
  <Words>476</Words>
  <Application>Microsoft Office PowerPoint</Application>
  <PresentationFormat>On-screen Show (4:3)</PresentationFormat>
  <Paragraphs>70</Paragraphs>
  <Slides>13</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Helvetica</vt:lpstr>
      <vt:lpstr>Office Theme</vt:lpstr>
      <vt:lpstr>Office Theme</vt:lpstr>
      <vt:lpstr>1_Office Theme</vt:lpstr>
      <vt:lpstr>    Level of Care Rates Protocol  </vt:lpstr>
      <vt:lpstr>                          The Level of Care Rates Protocol</vt:lpstr>
      <vt:lpstr>LOC Context </vt:lpstr>
      <vt:lpstr>                                  Use of LOC (cont’d)</vt:lpstr>
      <vt:lpstr>                                   The LOC Domains</vt:lpstr>
      <vt:lpstr>Physical Domain</vt:lpstr>
      <vt:lpstr>               Behavioral/Emotional Domain</vt:lpstr>
      <vt:lpstr>Education Domain</vt:lpstr>
      <vt:lpstr>Health Domain</vt:lpstr>
      <vt:lpstr>         Permanency &amp; Family Domain</vt:lpstr>
      <vt:lpstr>             Static Criteria Factors</vt:lpstr>
      <vt:lpstr>          Resource Family Tool</vt:lpstr>
      <vt:lpstr>   Next Step </vt:lpstr>
    </vt:vector>
  </TitlesOfParts>
  <Company>CDSS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Level of Care Protocol</dc:title>
  <dc:creator>Cheryl Treadwell</dc:creator>
  <cp:keywords>Level of Care</cp:keywords>
  <cp:lastModifiedBy>Sulema Peterson</cp:lastModifiedBy>
  <cp:revision>574</cp:revision>
  <cp:lastPrinted>2017-03-08T00:32:49Z</cp:lastPrinted>
  <dcterms:created xsi:type="dcterms:W3CDTF">2015-12-01T22:00:33Z</dcterms:created>
  <dcterms:modified xsi:type="dcterms:W3CDTF">2018-04-12T01:22:29Z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